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76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1" r:id="rId19"/>
    <p:sldId id="265" r:id="rId20"/>
    <p:sldId id="275" r:id="rId21"/>
    <p:sldId id="266" r:id="rId22"/>
  </p:sldIdLst>
  <p:sldSz cx="12192000" cy="6858000"/>
  <p:notesSz cx="6858000" cy="9144000"/>
  <p:embeddedFontLst>
    <p:embeddedFont>
      <p:font typeface="Franklin Gothic Heavy" panose="020B0903020102020204" pitchFamily="34" charset="0"/>
      <p:regular r:id="rId25"/>
      <p:bold r:id="rId26"/>
      <p:italic r:id="rId27"/>
      <p:boldItalic r:id="rId28"/>
    </p:embeddedFont>
    <p:embeddedFont>
      <p:font typeface="Noto Sans KR" panose="020B0500000000000000" pitchFamily="34" charset="-127"/>
      <p:regular r:id="rId29"/>
      <p:bold r:id="rId30"/>
    </p:embeddedFont>
    <p:embeddedFont>
      <p:font typeface="Noto Sans KR Black" panose="020B0A00000000000000" pitchFamily="34" charset="-127"/>
      <p:bold r:id="rId31"/>
    </p:embeddedFont>
    <p:embeddedFont>
      <p:font typeface="Noto Sans KR Medium" panose="020B0600000000000000" pitchFamily="34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1E85"/>
    <a:srgbClr val="595FE1"/>
    <a:srgbClr val="8B9AF1"/>
    <a:srgbClr val="9FABF3"/>
    <a:srgbClr val="C4CBF8"/>
    <a:srgbClr val="F5F5F5"/>
    <a:srgbClr val="FF00FF"/>
    <a:srgbClr val="0000FF"/>
    <a:srgbClr val="9A57CD"/>
    <a:srgbClr val="00A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06" autoAdjust="0"/>
    <p:restoredTop sz="95617" autoAdjust="0"/>
  </p:normalViewPr>
  <p:slideViewPr>
    <p:cSldViewPr snapToGrid="0">
      <p:cViewPr varScale="1">
        <p:scale>
          <a:sx n="71" d="100"/>
          <a:sy n="71" d="100"/>
        </p:scale>
        <p:origin x="56" y="8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76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1B83E8-6568-88C7-11B9-113DC7A7E2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E33DD0-534B-8DD6-3CAC-19DDFF88B1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A99FE-1092-4A8A-819F-3BC0FC44AFE2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5312C5-B2DD-ED78-FA5E-AF00FA0F07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7B22D5-2443-0EDF-2F45-8F9FB7F2FB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C6EC5-A839-40DF-BA86-A7DE87EBB2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03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9577E-EA28-4EFC-BA92-C6C4A791A520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144CF-F4B5-4B96-A0ED-8D40A8301E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60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144CF-F4B5-4B96-A0ED-8D40A8301E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2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0E40B-1C24-B3A1-E30F-09AF0C1CB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6FE2FC-D943-CE73-74A1-491DE627C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A90A3-9596-88FB-2197-7D6C86E1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426B0-078D-95BA-4FE0-B852F93D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90A8B-80DE-A9D6-7593-4617E55E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1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117BE-12B5-5AAD-41F5-55B8B86E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FB6A43-CD86-8020-C1B7-910AB32D1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4FDAA-B769-9C26-4FA9-BE4A24C73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C0068-1C93-4CF0-3E73-6DAFFD3EF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2D5579-524E-C52E-D849-5D14E12B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88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C5915B-E76A-C3A0-8D42-1F29BC052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C653CF-294C-2E8E-BDB1-28345F3D8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EC78DD-B9B9-8F52-8B07-6C039DB3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8CADD3-FC5B-D491-C661-607155EE9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DAE30-5688-33A9-3166-E480DA19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46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4E05B-57CA-873C-AEDA-5FE8A47D1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327"/>
            <a:ext cx="10515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F3602-54F9-D5CF-2F14-92AF05F88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27BF7-3886-00B0-3622-8FB26E04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E4F85-7E0B-57D7-2185-B3595907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08EF0B-D272-1A3F-9A17-880EFF9F18D4}"/>
              </a:ext>
            </a:extLst>
          </p:cNvPr>
          <p:cNvSpPr/>
          <p:nvPr userDrawn="1"/>
        </p:nvSpPr>
        <p:spPr>
          <a:xfrm>
            <a:off x="0" y="0"/>
            <a:ext cx="12192000" cy="677642"/>
          </a:xfrm>
          <a:prstGeom prst="rect">
            <a:avLst/>
          </a:prstGeom>
          <a:gradFill flip="none" rotWithShape="1">
            <a:gsLst>
              <a:gs pos="0">
                <a:srgbClr val="5345D7">
                  <a:shade val="30000"/>
                  <a:satMod val="115000"/>
                </a:srgbClr>
              </a:gs>
              <a:gs pos="50000">
                <a:srgbClr val="5345D7">
                  <a:shade val="67500"/>
                  <a:satMod val="115000"/>
                </a:srgbClr>
              </a:gs>
              <a:gs pos="100000">
                <a:srgbClr val="5345D7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795CA1-7499-859F-68E9-A52032F16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56" y="88563"/>
            <a:ext cx="6573253" cy="558265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19234-6247-0586-24F2-B48FDDBD34E5}"/>
              </a:ext>
            </a:extLst>
          </p:cNvPr>
          <p:cNvSpPr txBox="1"/>
          <p:nvPr userDrawn="1"/>
        </p:nvSpPr>
        <p:spPr>
          <a:xfrm>
            <a:off x="11121189" y="6421293"/>
            <a:ext cx="1080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kern="0" spc="0" dirty="0">
                <a:solidFill>
                  <a:schemeClr val="bg2">
                    <a:lumMod val="75000"/>
                  </a:schemeClr>
                </a:solidFill>
                <a:effectLst/>
                <a:latin typeface="Franklin Gothic Heavy" panose="020B0903020102020204" pitchFamily="34" charset="0"/>
                <a:ea typeface="Noto Sans KR Light" panose="020B0300000000000000" pitchFamily="34" charset="-127"/>
              </a:rPr>
              <a:t>EAMRS</a:t>
            </a:r>
            <a:endParaRPr lang="ko-KR" altLang="en-US" sz="100" b="0" dirty="0">
              <a:solidFill>
                <a:schemeClr val="bg2">
                  <a:lumMod val="75000"/>
                </a:schemeClr>
              </a:solidFill>
              <a:latin typeface="Franklin Gothic Heavy" panose="020B0903020102020204" pitchFamily="34" charset="0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14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8ED3F-3CB3-59F5-0E20-D056CD09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17CF36-1FCB-65BC-CD68-6F2625B8F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9CE30D-D6C1-8180-BFA2-7D0C5157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D43F16-24EA-3A3C-89D9-862D7D54C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4C697-8A2B-2655-6DAB-867FF924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92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B2D20-C882-A00A-CB12-DAAC9A08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0E730-8116-0556-EA30-856DB877F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C48AE8-F892-DF4D-2E41-F794BD3D4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56BC9-65F9-49C5-A778-63F8F346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CF6501-1242-2CB3-84EE-8F8F936C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232797-E124-9C48-D91C-896157EE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5C7A5-3EDE-19B6-34D4-115C57BB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DD94F4-B7DF-AAD7-5C61-B73EB7E75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16B539-6570-0550-3392-F2B55F5A2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D608AD-3034-5B82-FC60-C5E03679D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C18BCB-7CCE-77F1-F68B-994F8286C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7F8AEE-EDD4-1867-0763-E1ADE2A2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9016E3-8C71-7941-07C3-A3A70790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FFB7C7-BE40-B18F-DABF-F3C335C4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7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5FE0D-E0D9-ABB6-C4CA-3966C586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B88420-7CB9-7725-C275-9565EFE2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DE3586-778B-326A-26A2-5DB2F739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F81077-1BFA-8685-5EDD-6F15FFA1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3E0242-CEBD-CF02-8B21-455BC80CF8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345D7">
                  <a:shade val="30000"/>
                  <a:satMod val="115000"/>
                </a:srgbClr>
              </a:gs>
              <a:gs pos="50000">
                <a:srgbClr val="5345D7">
                  <a:shade val="67500"/>
                  <a:satMod val="115000"/>
                </a:srgbClr>
              </a:gs>
              <a:gs pos="100000">
                <a:srgbClr val="5345D7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76816C1-B40F-34CA-D80B-1E96CB4864BB}"/>
              </a:ext>
            </a:extLst>
          </p:cNvPr>
          <p:cNvSpPr/>
          <p:nvPr userDrawn="1"/>
        </p:nvSpPr>
        <p:spPr>
          <a:xfrm>
            <a:off x="8754618" y="-1613790"/>
            <a:ext cx="5902897" cy="5602351"/>
          </a:xfrm>
          <a:prstGeom prst="ellipse">
            <a:avLst/>
          </a:prstGeom>
          <a:solidFill>
            <a:srgbClr val="0000FF">
              <a:alpha val="27000"/>
            </a:srgbClr>
          </a:solidFill>
          <a:effectLst>
            <a:softEdge rad="914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D988F53-4FD1-A446-1FDE-35BF161B0F5C}"/>
              </a:ext>
            </a:extLst>
          </p:cNvPr>
          <p:cNvSpPr/>
          <p:nvPr userDrawn="1"/>
        </p:nvSpPr>
        <p:spPr>
          <a:xfrm>
            <a:off x="9524405" y="876349"/>
            <a:ext cx="902296" cy="902296"/>
          </a:xfrm>
          <a:prstGeom prst="ellipse">
            <a:avLst/>
          </a:prstGeom>
          <a:solidFill>
            <a:schemeClr val="accent4">
              <a:alpha val="19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7BF4B92-E87E-F3BB-9DAA-670D269C631B}"/>
              </a:ext>
            </a:extLst>
          </p:cNvPr>
          <p:cNvSpPr/>
          <p:nvPr userDrawn="1"/>
        </p:nvSpPr>
        <p:spPr>
          <a:xfrm rot="13984828">
            <a:off x="3494077" y="-805312"/>
            <a:ext cx="2153142" cy="2153142"/>
          </a:xfrm>
          <a:prstGeom prst="ellipse">
            <a:avLst/>
          </a:prstGeom>
          <a:gradFill>
            <a:gsLst>
              <a:gs pos="0">
                <a:srgbClr val="FF00FF">
                  <a:alpha val="30000"/>
                </a:srgbClr>
              </a:gs>
              <a:gs pos="100000">
                <a:srgbClr val="5345D7">
                  <a:shade val="100000"/>
                  <a:satMod val="115000"/>
                  <a:alpha val="22000"/>
                </a:srgbClr>
              </a:gs>
            </a:gsLst>
            <a:lin ang="0" scaled="1"/>
          </a:gradFill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1623960-FE9B-3F1E-73D1-7744CDE318F1}"/>
              </a:ext>
            </a:extLst>
          </p:cNvPr>
          <p:cNvSpPr/>
          <p:nvPr userDrawn="1"/>
        </p:nvSpPr>
        <p:spPr>
          <a:xfrm rot="1426192">
            <a:off x="11035926" y="4114686"/>
            <a:ext cx="1012786" cy="924144"/>
          </a:xfrm>
          <a:prstGeom prst="ellipse">
            <a:avLst/>
          </a:prstGeom>
          <a:gradFill>
            <a:gsLst>
              <a:gs pos="0">
                <a:schemeClr val="bg1">
                  <a:alpha val="18000"/>
                </a:schemeClr>
              </a:gs>
              <a:gs pos="100000">
                <a:srgbClr val="5345D7">
                  <a:shade val="100000"/>
                  <a:satMod val="115000"/>
                  <a:alpha val="0"/>
                </a:srgbClr>
              </a:gs>
            </a:gsLst>
            <a:lin ang="0" scaled="1"/>
          </a:gra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02BFAB2-9B0E-4DD2-6CF2-35C456C00C02}"/>
              </a:ext>
            </a:extLst>
          </p:cNvPr>
          <p:cNvSpPr/>
          <p:nvPr userDrawn="1"/>
        </p:nvSpPr>
        <p:spPr>
          <a:xfrm rot="3947397">
            <a:off x="-872196" y="-1437599"/>
            <a:ext cx="3910676" cy="3910676"/>
          </a:xfrm>
          <a:prstGeom prst="ellipse">
            <a:avLst/>
          </a:prstGeom>
          <a:gradFill>
            <a:gsLst>
              <a:gs pos="0">
                <a:srgbClr val="0000FF"/>
              </a:gs>
              <a:gs pos="100000">
                <a:srgbClr val="5345D7">
                  <a:shade val="100000"/>
                  <a:satMod val="115000"/>
                  <a:alpha val="34000"/>
                </a:srgbClr>
              </a:gs>
            </a:gsLst>
            <a:lin ang="9000000" scaled="0"/>
          </a:gradFill>
          <a:effectLst>
            <a:softEdge rad="419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BE7E013-9886-B400-898E-82896F3AF70D}"/>
              </a:ext>
            </a:extLst>
          </p:cNvPr>
          <p:cNvSpPr/>
          <p:nvPr userDrawn="1"/>
        </p:nvSpPr>
        <p:spPr>
          <a:xfrm>
            <a:off x="649682" y="2760662"/>
            <a:ext cx="3276601" cy="3276601"/>
          </a:xfrm>
          <a:prstGeom prst="ellipse">
            <a:avLst/>
          </a:prstGeom>
          <a:solidFill>
            <a:schemeClr val="bg1">
              <a:alpha val="7000"/>
            </a:schemeClr>
          </a:solidFill>
          <a:effectLst>
            <a:softEdge rad="228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1CDCFD-9F4D-DC66-B39C-375BE50E0D14}"/>
              </a:ext>
            </a:extLst>
          </p:cNvPr>
          <p:cNvSpPr/>
          <p:nvPr userDrawn="1"/>
        </p:nvSpPr>
        <p:spPr>
          <a:xfrm>
            <a:off x="974835" y="-1613789"/>
            <a:ext cx="5902897" cy="5602351"/>
          </a:xfrm>
          <a:prstGeom prst="ellipse">
            <a:avLst/>
          </a:prstGeom>
          <a:solidFill>
            <a:srgbClr val="9A57CD">
              <a:alpha val="18824"/>
            </a:srgbClr>
          </a:solidFill>
          <a:effectLst>
            <a:softEdge rad="914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5FE83D8-3AC8-0A0B-896F-0C1182164E29}"/>
              </a:ext>
            </a:extLst>
          </p:cNvPr>
          <p:cNvSpPr/>
          <p:nvPr userDrawn="1"/>
        </p:nvSpPr>
        <p:spPr>
          <a:xfrm>
            <a:off x="-2128211" y="3703435"/>
            <a:ext cx="8146990" cy="7732186"/>
          </a:xfrm>
          <a:prstGeom prst="ellipse">
            <a:avLst/>
          </a:prstGeom>
          <a:solidFill>
            <a:schemeClr val="bg1">
              <a:alpha val="5000"/>
            </a:schemeClr>
          </a:solidFill>
          <a:effectLst>
            <a:softEdge rad="914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552113F-7DB2-ED46-A795-2A436B507FEA}"/>
              </a:ext>
            </a:extLst>
          </p:cNvPr>
          <p:cNvSpPr/>
          <p:nvPr userDrawn="1"/>
        </p:nvSpPr>
        <p:spPr>
          <a:xfrm rot="6697176">
            <a:off x="6592820" y="1043366"/>
            <a:ext cx="1265546" cy="1265546"/>
          </a:xfrm>
          <a:prstGeom prst="ellipse">
            <a:avLst/>
          </a:prstGeom>
          <a:gradFill>
            <a:gsLst>
              <a:gs pos="0">
                <a:srgbClr val="0000FF"/>
              </a:gs>
              <a:gs pos="100000">
                <a:srgbClr val="5345D7">
                  <a:shade val="100000"/>
                  <a:satMod val="115000"/>
                  <a:alpha val="34000"/>
                </a:srgbClr>
              </a:gs>
            </a:gsLst>
            <a:lin ang="9000000" scaled="0"/>
          </a:gradFill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9BCBA91-AE9E-3767-CA5E-6732D6B6B5FA}"/>
              </a:ext>
            </a:extLst>
          </p:cNvPr>
          <p:cNvSpPr/>
          <p:nvPr userDrawn="1"/>
        </p:nvSpPr>
        <p:spPr>
          <a:xfrm rot="11198242">
            <a:off x="9855531" y="5162497"/>
            <a:ext cx="711673" cy="711673"/>
          </a:xfrm>
          <a:prstGeom prst="ellipse">
            <a:avLst/>
          </a:prstGeom>
          <a:gradFill>
            <a:gsLst>
              <a:gs pos="0">
                <a:srgbClr val="0000FF"/>
              </a:gs>
              <a:gs pos="100000">
                <a:srgbClr val="5345D7">
                  <a:shade val="100000"/>
                  <a:satMod val="115000"/>
                  <a:alpha val="34000"/>
                </a:srgbClr>
              </a:gs>
            </a:gsLst>
            <a:lin ang="9000000" scaled="0"/>
          </a:gradFill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9F9A0EE-82A5-10B7-9CB0-414C36EA1324}"/>
              </a:ext>
            </a:extLst>
          </p:cNvPr>
          <p:cNvSpPr/>
          <p:nvPr userDrawn="1"/>
        </p:nvSpPr>
        <p:spPr>
          <a:xfrm rot="4500000">
            <a:off x="4688671" y="4355965"/>
            <a:ext cx="4537104" cy="4537104"/>
          </a:xfrm>
          <a:prstGeom prst="ellipse">
            <a:avLst/>
          </a:prstGeom>
          <a:gradFill>
            <a:gsLst>
              <a:gs pos="0">
                <a:srgbClr val="0078F0">
                  <a:alpha val="59000"/>
                </a:srgbClr>
              </a:gs>
              <a:gs pos="100000">
                <a:srgbClr val="5345D7">
                  <a:shade val="100000"/>
                  <a:satMod val="115000"/>
                  <a:alpha val="0"/>
                </a:srgbClr>
              </a:gs>
            </a:gsLst>
            <a:lin ang="0" scaled="1"/>
          </a:gradFill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FE2C445-1579-FC3A-DCB4-31B0CA0891A6}"/>
              </a:ext>
            </a:extLst>
          </p:cNvPr>
          <p:cNvSpPr/>
          <p:nvPr userDrawn="1"/>
        </p:nvSpPr>
        <p:spPr>
          <a:xfrm rot="3947397">
            <a:off x="6875163" y="3041401"/>
            <a:ext cx="5121897" cy="5121897"/>
          </a:xfrm>
          <a:prstGeom prst="ellipse">
            <a:avLst/>
          </a:prstGeom>
          <a:gradFill>
            <a:gsLst>
              <a:gs pos="0">
                <a:srgbClr val="FF00FF">
                  <a:alpha val="0"/>
                </a:srgbClr>
              </a:gs>
              <a:gs pos="100000">
                <a:srgbClr val="5345D7">
                  <a:shade val="100000"/>
                  <a:satMod val="115000"/>
                  <a:alpha val="17000"/>
                </a:srgbClr>
              </a:gs>
            </a:gsLst>
            <a:lin ang="9000000" scaled="0"/>
          </a:gradFill>
          <a:effectLst>
            <a:softEdge rad="419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29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40D981-9802-7A09-F888-F05ADBE12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0F7739-B1E5-4586-3372-F399358E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81E63-B093-0A09-DD04-B5050D66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22241A-9CE5-021C-DE1D-5BDC6BAD1C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345D7">
                  <a:shade val="30000"/>
                  <a:satMod val="115000"/>
                </a:srgbClr>
              </a:gs>
              <a:gs pos="50000">
                <a:srgbClr val="5345D7">
                  <a:shade val="67500"/>
                  <a:satMod val="115000"/>
                </a:srgbClr>
              </a:gs>
              <a:gs pos="100000">
                <a:srgbClr val="5345D7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14FBD87-35F7-A6B6-3A2F-37FEB68FA38B}"/>
              </a:ext>
            </a:extLst>
          </p:cNvPr>
          <p:cNvSpPr/>
          <p:nvPr userDrawn="1"/>
        </p:nvSpPr>
        <p:spPr>
          <a:xfrm rot="7513426">
            <a:off x="9451205" y="2291019"/>
            <a:ext cx="3903680" cy="3903680"/>
          </a:xfrm>
          <a:prstGeom prst="ellipse">
            <a:avLst/>
          </a:prstGeom>
          <a:gradFill>
            <a:gsLst>
              <a:gs pos="0">
                <a:srgbClr val="0000FF"/>
              </a:gs>
              <a:gs pos="100000">
                <a:srgbClr val="5345D7">
                  <a:shade val="100000"/>
                  <a:satMod val="115000"/>
                  <a:alpha val="34000"/>
                </a:srgbClr>
              </a:gs>
            </a:gsLst>
            <a:lin ang="9000000" scaled="0"/>
          </a:gradFill>
          <a:effectLst>
            <a:softEdge rad="419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F13582D-CB5A-6765-50A2-E91A02018462}"/>
              </a:ext>
            </a:extLst>
          </p:cNvPr>
          <p:cNvSpPr/>
          <p:nvPr userDrawn="1"/>
        </p:nvSpPr>
        <p:spPr>
          <a:xfrm rot="4500000">
            <a:off x="1541447" y="5099308"/>
            <a:ext cx="4537104" cy="4537104"/>
          </a:xfrm>
          <a:prstGeom prst="ellipse">
            <a:avLst/>
          </a:prstGeom>
          <a:gradFill>
            <a:gsLst>
              <a:gs pos="0">
                <a:srgbClr val="0078F0">
                  <a:alpha val="59000"/>
                </a:srgbClr>
              </a:gs>
              <a:gs pos="100000">
                <a:srgbClr val="5345D7">
                  <a:shade val="100000"/>
                  <a:satMod val="115000"/>
                  <a:alpha val="0"/>
                </a:srgbClr>
              </a:gs>
            </a:gsLst>
            <a:lin ang="0" scaled="1"/>
          </a:gradFill>
          <a:effectLst>
            <a:softEdge rad="596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17F3A9C-2289-8057-70B8-CA877CE1B2E8}"/>
              </a:ext>
            </a:extLst>
          </p:cNvPr>
          <p:cNvSpPr/>
          <p:nvPr userDrawn="1"/>
        </p:nvSpPr>
        <p:spPr>
          <a:xfrm rot="13984828">
            <a:off x="750290" y="460976"/>
            <a:ext cx="2153142" cy="2153142"/>
          </a:xfrm>
          <a:prstGeom prst="ellipse">
            <a:avLst/>
          </a:prstGeom>
          <a:gradFill>
            <a:gsLst>
              <a:gs pos="0">
                <a:srgbClr val="FF00FF">
                  <a:alpha val="30000"/>
                </a:srgbClr>
              </a:gs>
              <a:gs pos="100000">
                <a:srgbClr val="5345D7">
                  <a:shade val="100000"/>
                  <a:satMod val="115000"/>
                  <a:alpha val="22000"/>
                </a:srgbClr>
              </a:gs>
            </a:gsLst>
            <a:lin ang="0" scaled="1"/>
          </a:gradFill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8489629-DD7C-CFE9-C9DF-E2058F86D19C}"/>
              </a:ext>
            </a:extLst>
          </p:cNvPr>
          <p:cNvSpPr/>
          <p:nvPr userDrawn="1"/>
        </p:nvSpPr>
        <p:spPr>
          <a:xfrm>
            <a:off x="3213160" y="-3729568"/>
            <a:ext cx="8146990" cy="7732186"/>
          </a:xfrm>
          <a:prstGeom prst="ellipse">
            <a:avLst/>
          </a:prstGeom>
          <a:solidFill>
            <a:schemeClr val="bg1">
              <a:alpha val="5000"/>
            </a:schemeClr>
          </a:solidFill>
          <a:effectLst>
            <a:softEdge rad="914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85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D58CE-3A05-2409-6A5D-9A616200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B7E43-E083-90AB-BA38-D4EE0116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C5E25F-6890-0EDA-A979-958252209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04F35A-10FC-714D-43E9-62AA289D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8D7FE-B405-B7EE-1D97-62319C7F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8F5578-7EC7-03D0-6C36-094BF1A7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4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F57E9-0E12-1C12-C9D5-2F69BE232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B15698-B7C3-A6F4-9862-DC608678F6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B37805-7DA6-3E90-8C52-AF3A17BBB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FDD262-4E98-EA2D-D659-7A2E6611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D6717B-5C5F-5536-EFBA-470203AFB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EAA72D-F28F-C086-02CF-0E34ECD6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24DCE4-7D73-CFD0-13FE-BADC167FF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67DE63-231E-109D-4B07-1BABB3360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62862-DB60-42F8-948A-6DF015B41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F4108-9D88-499A-8F6B-053FD7D1D9E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C18C90-204F-3B6A-9A7F-C846707AE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6666C-A0F7-6854-9495-AD0BA8E0B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5EE72-E01C-4B2D-87E4-41C9634A07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16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C3B5D-C53F-2C0F-E201-5EC826966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11500" kern="0" spc="0" dirty="0">
                <a:solidFill>
                  <a:schemeClr val="bg1"/>
                </a:solidFill>
                <a:effectLst/>
                <a:latin typeface="Franklin Gothic Heavy" panose="020B0903020102020204" pitchFamily="34" charset="0"/>
                <a:ea typeface="Black Han Sans" pitchFamily="2" charset="-127"/>
              </a:rPr>
              <a:t>EAMRS</a:t>
            </a:r>
            <a:br>
              <a:rPr lang="en-US" altLang="ko-KR" kern="0" spc="0" dirty="0">
                <a:solidFill>
                  <a:schemeClr val="bg1"/>
                </a:solidFill>
                <a:effectLst/>
                <a:latin typeface="Franklin Gothic Heavy" panose="020B0903020102020204" pitchFamily="34" charset="0"/>
                <a:ea typeface="Black Han Sans" pitchFamily="2" charset="-127"/>
              </a:rPr>
            </a:br>
            <a:r>
              <a:rPr lang="ko-KR" altLang="en-US" sz="2400" kern="0" spc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감성분석을 통한 멜로디 추천 서비스</a:t>
            </a:r>
            <a:endParaRPr lang="ko-KR" altLang="en-US" sz="24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506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349C1-423C-6316-E7A4-5FD75BE7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56" y="88563"/>
            <a:ext cx="7511534" cy="558265"/>
          </a:xfrm>
        </p:spPr>
        <p:txBody>
          <a:bodyPr>
            <a:normAutofit/>
          </a:bodyPr>
          <a:lstStyle/>
          <a:p>
            <a:r>
              <a:rPr lang="en-US" altLang="ko-KR" b="1" kern="0" spc="0" dirty="0">
                <a:effectLst/>
                <a:latin typeface="+mn-ea"/>
                <a:ea typeface="+mn-ea"/>
              </a:rPr>
              <a:t>2. </a:t>
            </a:r>
            <a:r>
              <a:rPr lang="ko-KR" altLang="en-US" b="1" kern="0" spc="0" dirty="0">
                <a:effectLst/>
                <a:latin typeface="+mn-ea"/>
                <a:ea typeface="+mn-ea"/>
              </a:rPr>
              <a:t>음원 분위기 </a:t>
            </a:r>
            <a:r>
              <a:rPr lang="en-US" altLang="ko-KR" b="1" kern="0" spc="0" dirty="0">
                <a:effectLst/>
                <a:latin typeface="+mn-ea"/>
                <a:ea typeface="+mn-ea"/>
              </a:rPr>
              <a:t>:</a:t>
            </a:r>
            <a:r>
              <a:rPr lang="ko-KR" altLang="en-US" b="1" kern="0" spc="0" dirty="0">
                <a:effectLst/>
                <a:latin typeface="+mn-ea"/>
                <a:ea typeface="+mn-ea"/>
              </a:rPr>
              <a:t> </a:t>
            </a:r>
            <a:r>
              <a:rPr lang="ko-KR" altLang="en-US" sz="2000" b="1" kern="0" spc="0" dirty="0">
                <a:effectLst/>
                <a:latin typeface="+mn-ea"/>
                <a:ea typeface="+mn-ea"/>
              </a:rPr>
              <a:t>감성사전을 통한 음원 분위기 추출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DCD06F-F131-23B0-D914-CADF37B6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6"/>
          <a:stretch/>
        </p:blipFill>
        <p:spPr>
          <a:xfrm>
            <a:off x="1264654" y="889944"/>
            <a:ext cx="9660835" cy="458951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532264-0C49-F2E7-FC0E-7C17216871E8}"/>
              </a:ext>
            </a:extLst>
          </p:cNvPr>
          <p:cNvSpPr txBox="1"/>
          <p:nvPr/>
        </p:nvSpPr>
        <p:spPr>
          <a:xfrm>
            <a:off x="708062" y="5698667"/>
            <a:ext cx="1077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 학습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예측 과정의 반복을 통하여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신규 음원 데이터가 축적될 수록 사전구축 및 정교화 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817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D542-63FB-AEF9-AAE9-A015A85BE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음원 장르 </a:t>
            </a:r>
            <a:r>
              <a:rPr lang="en-US" altLang="ko-KR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분석 모델을 통한 음원 장르 추출</a:t>
            </a:r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32BA4CC-2C63-9D75-AAFB-D8B3C7E59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1" t="3520" r="2095" b="4095"/>
          <a:stretch/>
        </p:blipFill>
        <p:spPr>
          <a:xfrm>
            <a:off x="1943100" y="1515242"/>
            <a:ext cx="8305800" cy="447521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8107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A3733-0FB1-1F78-44FF-C0A3CB7D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1~3</a:t>
            </a:r>
            <a:r>
              <a:rPr lang="ko-KR" altLang="en-US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번에서 추출한 정보로 데이터베이스 구축</a:t>
            </a:r>
            <a:endParaRPr lang="ko-KR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30D6E1A-EABC-0737-1F4C-E8243C26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367074"/>
            <a:ext cx="7340600" cy="481897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8118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9B1AF-F106-7FA4-B824-C71429AE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56" y="88563"/>
            <a:ext cx="8563544" cy="558265"/>
          </a:xfrm>
        </p:spPr>
        <p:txBody>
          <a:bodyPr>
            <a:noAutofit/>
          </a:bodyPr>
          <a:lstStyle/>
          <a:p>
            <a:r>
              <a:rPr lang="en-US" altLang="ko-KR" b="1" kern="0" spc="0" dirty="0">
                <a:effectLst/>
                <a:latin typeface="+mn-ea"/>
                <a:ea typeface="+mn-ea"/>
              </a:rPr>
              <a:t>5. </a:t>
            </a:r>
            <a:r>
              <a:rPr lang="ko-KR" altLang="en-US" b="1" kern="0" spc="0" dirty="0">
                <a:effectLst/>
                <a:latin typeface="+mn-ea"/>
                <a:ea typeface="+mn-ea"/>
              </a:rPr>
              <a:t>데이터베이스에 추출한 정보를 </a:t>
            </a:r>
            <a:r>
              <a:rPr lang="en-US" altLang="ko-KR" b="1" kern="0" spc="0" dirty="0">
                <a:effectLst/>
                <a:latin typeface="+mn-ea"/>
                <a:ea typeface="+mn-ea"/>
              </a:rPr>
              <a:t>Muse GAN</a:t>
            </a:r>
            <a:r>
              <a:rPr lang="ko-KR" altLang="en-US" b="1" kern="0" spc="0" dirty="0">
                <a:effectLst/>
                <a:latin typeface="+mn-ea"/>
                <a:ea typeface="+mn-ea"/>
              </a:rPr>
              <a:t>을 이용하여 학습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5771500-A5FA-9AF5-60E0-719D8872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99" y="1326780"/>
            <a:ext cx="8178802" cy="32964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D7849-A407-0F99-A37E-E91FEEF23FEA}"/>
              </a:ext>
            </a:extLst>
          </p:cNvPr>
          <p:cNvSpPr txBox="1"/>
          <p:nvPr/>
        </p:nvSpPr>
        <p:spPr>
          <a:xfrm>
            <a:off x="1365524" y="5638667"/>
            <a:ext cx="9224138" cy="729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20000"/>
              </a:lnSpc>
              <a:spcAft>
                <a:spcPts val="0"/>
              </a:spcAft>
            </a:pPr>
            <a:r>
              <a:rPr lang="ko-KR" altLang="en-US" sz="18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유사도 측정하고 흐름 위주의 자연스러운 음악을 위해서 </a:t>
            </a:r>
            <a:r>
              <a:rPr lang="en-US" altLang="ko-KR" sz="18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Muse GAN </a:t>
            </a:r>
            <a:r>
              <a:rPr lang="ko-KR" altLang="en-US" sz="18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</a:t>
            </a:r>
            <a:endParaRPr lang="en-US" altLang="ko-KR" sz="1800" kern="100" spc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indent="0" algn="ctr" fontAlgn="base" latinLnBrk="1">
              <a:lnSpc>
                <a:spcPct val="120000"/>
              </a:lnSpc>
              <a:spcAft>
                <a:spcPts val="0"/>
              </a:spcAft>
            </a:pPr>
            <a:r>
              <a:rPr lang="ko-KR" altLang="en-US" sz="18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구간의 앞 뒤에 맞는 구간을 추천하여 유사도를 낮추는 데 도움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A03BB-12D4-84E7-6158-C508B6F04E81}"/>
              </a:ext>
            </a:extLst>
          </p:cNvPr>
          <p:cNvSpPr txBox="1"/>
          <p:nvPr/>
        </p:nvSpPr>
        <p:spPr>
          <a:xfrm>
            <a:off x="2928791" y="4521928"/>
            <a:ext cx="6097604" cy="4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100" spc="0" dirty="0">
                <a:solidFill>
                  <a:srgbClr val="595FE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*</a:t>
            </a:r>
            <a:r>
              <a:rPr lang="en-US" altLang="ko-KR" sz="1600" kern="100" spc="0" dirty="0">
                <a:solidFill>
                  <a:srgbClr val="595FE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Muse GAN: </a:t>
            </a:r>
            <a:r>
              <a:rPr lang="ko-KR" altLang="en-US" sz="1600" kern="100" spc="0" dirty="0">
                <a:solidFill>
                  <a:srgbClr val="595FE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악기 간의 조화를 중시하며 곡을 작곡하는 </a:t>
            </a:r>
            <a:r>
              <a:rPr lang="en-US" altLang="ko-KR" sz="1600" kern="100" spc="0" dirty="0">
                <a:solidFill>
                  <a:srgbClr val="595FE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AI </a:t>
            </a:r>
            <a:r>
              <a:rPr lang="ko-KR" altLang="en-US" sz="1600" kern="100" spc="0" dirty="0">
                <a:solidFill>
                  <a:srgbClr val="595FE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</a:t>
            </a:r>
            <a:endParaRPr lang="en-US" altLang="ko-KR" sz="1600" kern="100" dirty="0">
              <a:solidFill>
                <a:srgbClr val="595FE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9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FFBD2-608C-0D01-6EA6-45748B65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kern="0" spc="0" dirty="0">
                <a:solidFill>
                  <a:schemeClr val="bg1">
                    <a:lumMod val="9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 kern="0" spc="0" dirty="0">
                <a:solidFill>
                  <a:schemeClr val="bg1">
                    <a:lumMod val="9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모델을 통해 유사도 측정 및 시각화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9C1722CF-EA3F-35F2-2A98-5AB0B9B9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899" y="1201770"/>
            <a:ext cx="7737215" cy="39114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AD6026-5D06-5761-0784-E66E732B3AD1}"/>
              </a:ext>
            </a:extLst>
          </p:cNvPr>
          <p:cNvSpPr txBox="1"/>
          <p:nvPr/>
        </p:nvSpPr>
        <p:spPr>
          <a:xfrm>
            <a:off x="2210736" y="5655835"/>
            <a:ext cx="7421078" cy="73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전체 트랙에서의 유사도가 높게 나타나는 트랙의 구간을 별도의 색으로 시각화</a:t>
            </a:r>
          </a:p>
          <a:p>
            <a:pPr marL="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유사 구간의 유사도 및 음원의 분위기 및 장르 태그 출력</a:t>
            </a:r>
          </a:p>
        </p:txBody>
      </p:sp>
    </p:spTree>
    <p:extLst>
      <p:ext uri="{BB962C8B-B14F-4D97-AF65-F5344CB8AC3E}">
        <p14:creationId xmlns:p14="http://schemas.microsoft.com/office/powerpoint/2010/main" val="90860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3E1E0-BD76-4497-E036-B2E0E073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kern="0" spc="0" dirty="0">
                <a:solidFill>
                  <a:schemeClr val="bg1">
                    <a:lumMod val="9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b="1" kern="0" spc="0" dirty="0">
                <a:solidFill>
                  <a:schemeClr val="bg1">
                    <a:lumMod val="9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모델을 통해 유사도 측정 및 시각화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9B1D0327-DCD3-5E0F-FB4E-261CD5AE4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593" y="1262310"/>
            <a:ext cx="5612809" cy="378821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C2074-B834-EF98-E6EF-0A1D6DB515A0}"/>
              </a:ext>
            </a:extLst>
          </p:cNvPr>
          <p:cNvSpPr txBox="1"/>
          <p:nvPr/>
        </p:nvSpPr>
        <p:spPr>
          <a:xfrm>
            <a:off x="2721744" y="5666009"/>
            <a:ext cx="6748509" cy="695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사용자가 생각한 것과 추정된 장르</a:t>
            </a:r>
            <a:r>
              <a:rPr lang="en-US" altLang="ko-KR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분위기가 다를 시 임의로 선택 가능</a:t>
            </a:r>
          </a:p>
          <a:p>
            <a:pPr marL="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CF3D3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※ </a:t>
            </a:r>
            <a:r>
              <a:rPr lang="ko-KR" altLang="en-US" sz="1600" kern="0" spc="0" dirty="0">
                <a:solidFill>
                  <a:srgbClr val="CF3D3D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사용자가 원하는 곡의 흐름에 맞게 추천해주기 위해 선택</a:t>
            </a:r>
          </a:p>
        </p:txBody>
      </p:sp>
    </p:spTree>
    <p:extLst>
      <p:ext uri="{BB962C8B-B14F-4D97-AF65-F5344CB8AC3E}">
        <p14:creationId xmlns:p14="http://schemas.microsoft.com/office/powerpoint/2010/main" val="198273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E92C9-8C6C-C6B9-05B3-9A939522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유사도가 높은 구간에 대하여 추천 서비스 구현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E9E4C89-53DA-EEB2-4F66-A9D43F7C9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0771"/>
          <a:stretch/>
        </p:blipFill>
        <p:spPr>
          <a:xfrm>
            <a:off x="3324545" y="1166678"/>
            <a:ext cx="5542910" cy="39642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3F80A-461A-5CC9-9928-FFD757C70969}"/>
              </a:ext>
            </a:extLst>
          </p:cNvPr>
          <p:cNvSpPr txBox="1"/>
          <p:nvPr/>
        </p:nvSpPr>
        <p:spPr>
          <a:xfrm>
            <a:off x="2573554" y="5650799"/>
            <a:ext cx="7044892" cy="729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유사도가 높게 나온 구간에 대해 장르 분위기 태그에 맞는 멜로디 추천</a:t>
            </a:r>
          </a:p>
          <a:p>
            <a:pPr marL="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트랙 별 멜로디 중에서 원하는 트랙만 선택하여 반영</a:t>
            </a:r>
          </a:p>
        </p:txBody>
      </p:sp>
    </p:spTree>
    <p:extLst>
      <p:ext uri="{BB962C8B-B14F-4D97-AF65-F5344CB8AC3E}">
        <p14:creationId xmlns:p14="http://schemas.microsoft.com/office/powerpoint/2010/main" val="3080705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D1273-7921-416F-83B4-B751B67A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kern="0" spc="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ea typeface="+mn-ea"/>
              </a:rPr>
              <a:t>7. </a:t>
            </a:r>
            <a:r>
              <a:rPr lang="ko-KR" altLang="en-US" b="1" kern="0" spc="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  <a:ea typeface="+mn-ea"/>
              </a:rPr>
              <a:t>유사도가 높은 구간에 대하여 추천 서비스 구현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BB745D07-A315-8A71-858D-7F977439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" r="1124" b="-1"/>
          <a:stretch/>
        </p:blipFill>
        <p:spPr>
          <a:xfrm>
            <a:off x="2771994" y="1048283"/>
            <a:ext cx="7316919" cy="44915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90021B-5F41-8C42-563D-1A7E169BF869}"/>
              </a:ext>
            </a:extLst>
          </p:cNvPr>
          <p:cNvSpPr txBox="1"/>
          <p:nvPr/>
        </p:nvSpPr>
        <p:spPr>
          <a:xfrm>
            <a:off x="2771994" y="5632472"/>
            <a:ext cx="6648007" cy="732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추천 받은 구간은 별도의 색으로 표시되어 쉽게 구별 가능</a:t>
            </a:r>
          </a:p>
          <a:p>
            <a:pPr marL="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수정된 음원은 </a:t>
            </a:r>
            <a:r>
              <a:rPr lang="en-US" altLang="ko-KR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MIDI, MP3</a:t>
            </a: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같은 음원 파일로 다운로드 가능</a:t>
            </a:r>
          </a:p>
        </p:txBody>
      </p:sp>
    </p:spTree>
    <p:extLst>
      <p:ext uri="{BB962C8B-B14F-4D97-AF65-F5344CB8AC3E}">
        <p14:creationId xmlns:p14="http://schemas.microsoft.com/office/powerpoint/2010/main" val="397087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C6F1D-A487-B172-6BE5-E2E791A8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0" y="2909185"/>
            <a:ext cx="7721600" cy="1039629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 </a:t>
            </a:r>
            <a:r>
              <a:rPr lang="ko-KR" altLang="en-US" sz="5400" dirty="0"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사업화 및 기대효과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375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AB0208DC-BBAD-0ACB-7023-87F95810CA0C}"/>
              </a:ext>
            </a:extLst>
          </p:cNvPr>
          <p:cNvSpPr/>
          <p:nvPr/>
        </p:nvSpPr>
        <p:spPr>
          <a:xfrm>
            <a:off x="8069179" y="2367815"/>
            <a:ext cx="3137836" cy="31378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39700" dir="6840000" sx="101000" sy="101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kern="0" dirty="0">
              <a:solidFill>
                <a:srgbClr val="0D0D0D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ko-KR" altLang="en-US" sz="20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69B7AA3-E7C9-A437-8F1B-04A73A7B8AD5}"/>
              </a:ext>
            </a:extLst>
          </p:cNvPr>
          <p:cNvSpPr/>
          <p:nvPr/>
        </p:nvSpPr>
        <p:spPr>
          <a:xfrm>
            <a:off x="7583097" y="3626317"/>
            <a:ext cx="551854" cy="6208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6F8814-0C32-0054-6084-38A36C33142B}"/>
              </a:ext>
            </a:extLst>
          </p:cNvPr>
          <p:cNvSpPr/>
          <p:nvPr/>
        </p:nvSpPr>
        <p:spPr>
          <a:xfrm>
            <a:off x="4507831" y="2367815"/>
            <a:ext cx="3137836" cy="3137836"/>
          </a:xfrm>
          <a:prstGeom prst="ellipse">
            <a:avLst/>
          </a:prstGeom>
          <a:solidFill>
            <a:srgbClr val="F5F5F5"/>
          </a:solidFill>
          <a:ln>
            <a:solidFill>
              <a:schemeClr val="bg1"/>
            </a:solidFill>
          </a:ln>
          <a:effectLst>
            <a:outerShdw blurRad="254000" dist="139700" dir="6840000" sx="101000" sy="101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6119D34-10A6-9BBB-5B7A-08E8358A63B8}"/>
              </a:ext>
            </a:extLst>
          </p:cNvPr>
          <p:cNvSpPr/>
          <p:nvPr/>
        </p:nvSpPr>
        <p:spPr>
          <a:xfrm>
            <a:off x="4071482" y="3626317"/>
            <a:ext cx="551854" cy="6208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A122A15-C30E-6F49-01AB-7C8FF9CF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사업화 방안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E6D63CA-4CC0-374E-4D6B-4BBAD1437EEB}"/>
              </a:ext>
            </a:extLst>
          </p:cNvPr>
          <p:cNvSpPr/>
          <p:nvPr/>
        </p:nvSpPr>
        <p:spPr>
          <a:xfrm>
            <a:off x="1061987" y="2367815"/>
            <a:ext cx="3137836" cy="3137836"/>
          </a:xfrm>
          <a:prstGeom prst="ellipse">
            <a:avLst/>
          </a:prstGeom>
          <a:solidFill>
            <a:srgbClr val="4132C9"/>
          </a:solidFill>
          <a:ln>
            <a:noFill/>
          </a:ln>
          <a:effectLst>
            <a:outerShdw blurRad="254000" dist="139700" dir="6840000" sx="101000" sy="101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2E27B-D800-383A-EC42-EA7EA85090A8}"/>
              </a:ext>
            </a:extLst>
          </p:cNvPr>
          <p:cNvSpPr txBox="1"/>
          <p:nvPr/>
        </p:nvSpPr>
        <p:spPr>
          <a:xfrm>
            <a:off x="1177491" y="3336792"/>
            <a:ext cx="2906828" cy="121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2400" b="1" kern="0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유사성 판별 서비스</a:t>
            </a:r>
            <a:endParaRPr lang="en-US" altLang="ko-KR" sz="2400" b="1" kern="0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indent="0" algn="ctr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2400" b="1" kern="0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수요 증가 예상</a:t>
            </a:r>
            <a:endParaRPr lang="en-US" altLang="ko-KR" sz="2400" b="1" kern="0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BD15A-BAC3-98A6-A386-8950138FBB28}"/>
              </a:ext>
            </a:extLst>
          </p:cNvPr>
          <p:cNvSpPr txBox="1"/>
          <p:nvPr/>
        </p:nvSpPr>
        <p:spPr>
          <a:xfrm>
            <a:off x="2336800" y="1429124"/>
            <a:ext cx="751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음악이 창작되는 양이 많아지면서 표절에 대한 논란 증가</a:t>
            </a:r>
            <a:endParaRPr lang="en-US" altLang="ko-KR" sz="2400" kern="0" spc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476C38-5A57-293E-7C92-D51529105B5F}"/>
              </a:ext>
            </a:extLst>
          </p:cNvPr>
          <p:cNvSpPr txBox="1"/>
          <p:nvPr/>
        </p:nvSpPr>
        <p:spPr>
          <a:xfrm>
            <a:off x="7911364" y="2986898"/>
            <a:ext cx="345346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kern="0" spc="-150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표절 시비로부터 </a:t>
            </a:r>
            <a:endParaRPr lang="en-US" altLang="ko-KR" sz="2400" kern="0" spc="-150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kern="0" spc="-150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자유로운 </a:t>
            </a:r>
            <a:r>
              <a:rPr lang="en-US" altLang="ko-KR" sz="2400" kern="0" spc="-15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400" kern="0" spc="-150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음반 산업 조성</a:t>
            </a:r>
            <a:endParaRPr lang="en-US" altLang="ko-KR" sz="2400" kern="0" spc="-150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indent="0" algn="ctr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kern="0" spc="-150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음원 창작 </a:t>
            </a:r>
            <a:r>
              <a:rPr lang="en-US" altLang="ko-KR" sz="2400" kern="0" spc="-15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400" kern="0" spc="-150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활성화</a:t>
            </a:r>
            <a:endParaRPr lang="en-US" altLang="ko-KR" sz="2400" kern="0" spc="-150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40DA5-B13B-63C0-36A8-6AFECD7D8515}"/>
              </a:ext>
            </a:extLst>
          </p:cNvPr>
          <p:cNvSpPr txBox="1"/>
          <p:nvPr/>
        </p:nvSpPr>
        <p:spPr>
          <a:xfrm>
            <a:off x="4442058" y="2986898"/>
            <a:ext cx="326938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유사도가 높게</a:t>
            </a:r>
            <a:endParaRPr lang="en-US" altLang="ko-KR" sz="2400" b="1" kern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나타난 </a:t>
            </a:r>
            <a:r>
              <a:rPr lang="ko-KR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구간</a:t>
            </a:r>
            <a:r>
              <a:rPr lang="ko-KR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검출</a:t>
            </a:r>
            <a:endParaRPr lang="en-US" altLang="ko-KR" sz="2400" b="1" kern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indent="0" algn="ctr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추천 서비스 제공</a:t>
            </a:r>
            <a:endParaRPr lang="en-US" altLang="ko-KR" sz="2400" b="1" kern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29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48EE8BAD-7342-BDF6-8F71-F4EDAB65D436}"/>
              </a:ext>
            </a:extLst>
          </p:cNvPr>
          <p:cNvCxnSpPr>
            <a:stCxn id="13" idx="3"/>
            <a:endCxn id="6" idx="1"/>
          </p:cNvCxnSpPr>
          <p:nvPr/>
        </p:nvCxnSpPr>
        <p:spPr>
          <a:xfrm>
            <a:off x="2550513" y="3429000"/>
            <a:ext cx="540774" cy="0"/>
          </a:xfrm>
          <a:prstGeom prst="straightConnector1">
            <a:avLst/>
          </a:prstGeom>
          <a:ln w="50800">
            <a:solidFill>
              <a:srgbClr val="9FABF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AF8F59C2-C836-9707-3881-3A0EFFEAEAA7}"/>
              </a:ext>
            </a:extLst>
          </p:cNvPr>
          <p:cNvCxnSpPr/>
          <p:nvPr/>
        </p:nvCxnSpPr>
        <p:spPr>
          <a:xfrm>
            <a:off x="5222409" y="3429000"/>
            <a:ext cx="540774" cy="0"/>
          </a:xfrm>
          <a:prstGeom prst="straightConnector1">
            <a:avLst/>
          </a:prstGeom>
          <a:ln w="50800">
            <a:solidFill>
              <a:srgbClr val="9FABF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B6D72E5-D04D-5D69-BAE4-AC845D8D709F}"/>
              </a:ext>
            </a:extLst>
          </p:cNvPr>
          <p:cNvCxnSpPr/>
          <p:nvPr/>
        </p:nvCxnSpPr>
        <p:spPr>
          <a:xfrm>
            <a:off x="7883364" y="3429000"/>
            <a:ext cx="540774" cy="0"/>
          </a:xfrm>
          <a:prstGeom prst="straightConnector1">
            <a:avLst/>
          </a:prstGeom>
          <a:ln w="50800">
            <a:solidFill>
              <a:srgbClr val="9FABF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48CC70E1-B1FA-A322-0240-3117C39D20C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0" y="3429000"/>
            <a:ext cx="419391" cy="0"/>
          </a:xfrm>
          <a:prstGeom prst="line">
            <a:avLst/>
          </a:prstGeom>
          <a:ln w="50800">
            <a:solidFill>
              <a:srgbClr val="9FAB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870A055D-3768-5449-B303-81D987AF1D5D}"/>
              </a:ext>
            </a:extLst>
          </p:cNvPr>
          <p:cNvCxnSpPr>
            <a:cxnSpLocks/>
          </p:cNvCxnSpPr>
          <p:nvPr/>
        </p:nvCxnSpPr>
        <p:spPr>
          <a:xfrm>
            <a:off x="11782663" y="3429000"/>
            <a:ext cx="409337" cy="0"/>
          </a:xfrm>
          <a:prstGeom prst="line">
            <a:avLst/>
          </a:prstGeom>
          <a:ln w="50800">
            <a:solidFill>
              <a:srgbClr val="9FAB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0F962BA-B5AA-25EA-76B7-A0DC533A59E6}"/>
              </a:ext>
            </a:extLst>
          </p:cNvPr>
          <p:cNvSpPr/>
          <p:nvPr/>
        </p:nvSpPr>
        <p:spPr>
          <a:xfrm>
            <a:off x="5752242" y="3101919"/>
            <a:ext cx="2131122" cy="65416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55F668A-8DBD-7646-5BCE-CA7DCD21C0DA}"/>
              </a:ext>
            </a:extLst>
          </p:cNvPr>
          <p:cNvSpPr/>
          <p:nvPr/>
        </p:nvSpPr>
        <p:spPr>
          <a:xfrm>
            <a:off x="3091287" y="3101919"/>
            <a:ext cx="2131122" cy="65416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EBAA1FE-C59E-F242-224A-2BB0918300CF}"/>
              </a:ext>
            </a:extLst>
          </p:cNvPr>
          <p:cNvSpPr/>
          <p:nvPr/>
        </p:nvSpPr>
        <p:spPr>
          <a:xfrm>
            <a:off x="8410745" y="3101919"/>
            <a:ext cx="3371918" cy="65416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FC7012-4E9C-27DE-101B-C5D65AB35945}"/>
              </a:ext>
            </a:extLst>
          </p:cNvPr>
          <p:cNvSpPr/>
          <p:nvPr/>
        </p:nvSpPr>
        <p:spPr>
          <a:xfrm>
            <a:off x="419391" y="3101919"/>
            <a:ext cx="2131122" cy="65416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645FC1E-CBD7-1C9B-DAAC-1DDFF03D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04" y="406243"/>
            <a:ext cx="2593316" cy="654162"/>
          </a:xfrm>
        </p:spPr>
        <p:txBody>
          <a:bodyPr>
            <a:no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58B16-7423-B0C2-F44F-AC7DC6F074F5}"/>
              </a:ext>
            </a:extLst>
          </p:cNvPr>
          <p:cNvSpPr txBox="1"/>
          <p:nvPr/>
        </p:nvSpPr>
        <p:spPr>
          <a:xfrm>
            <a:off x="5851581" y="3898496"/>
            <a:ext cx="218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베이스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FEF87-2B6D-54D4-EC75-BE8F7F033E0A}"/>
              </a:ext>
            </a:extLst>
          </p:cNvPr>
          <p:cNvSpPr txBox="1"/>
          <p:nvPr/>
        </p:nvSpPr>
        <p:spPr>
          <a:xfrm>
            <a:off x="515643" y="3167390"/>
            <a:ext cx="193861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01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제안배경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7566F-FBED-B13B-8D87-AD71A79CF11B}"/>
              </a:ext>
            </a:extLst>
          </p:cNvPr>
          <p:cNvSpPr txBox="1"/>
          <p:nvPr/>
        </p:nvSpPr>
        <p:spPr>
          <a:xfrm>
            <a:off x="8413197" y="3167390"/>
            <a:ext cx="336946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사업화 및 기대효과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0F2956-A480-2DD5-A48C-04E5A1AAF110}"/>
              </a:ext>
            </a:extLst>
          </p:cNvPr>
          <p:cNvSpPr txBox="1"/>
          <p:nvPr/>
        </p:nvSpPr>
        <p:spPr>
          <a:xfrm>
            <a:off x="5851582" y="4298606"/>
            <a:ext cx="218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추천 서비스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E7E93-544B-10B2-93E1-ECB8081CD34C}"/>
              </a:ext>
            </a:extLst>
          </p:cNvPr>
          <p:cNvSpPr txBox="1"/>
          <p:nvPr/>
        </p:nvSpPr>
        <p:spPr>
          <a:xfrm>
            <a:off x="3091287" y="3167390"/>
            <a:ext cx="2123934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02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핵심내용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9DEBF1-BA45-9AAE-D895-3AC0DED97A8E}"/>
              </a:ext>
            </a:extLst>
          </p:cNvPr>
          <p:cNvSpPr txBox="1"/>
          <p:nvPr/>
        </p:nvSpPr>
        <p:spPr>
          <a:xfrm>
            <a:off x="5752242" y="3167390"/>
            <a:ext cx="2045616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03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세부내용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830091E-D671-48F4-A360-6424789E2D13}"/>
              </a:ext>
            </a:extLst>
          </p:cNvPr>
          <p:cNvSpPr txBox="1"/>
          <p:nvPr/>
        </p:nvSpPr>
        <p:spPr>
          <a:xfrm>
            <a:off x="11121189" y="6421293"/>
            <a:ext cx="1080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kern="0" spc="0" dirty="0">
                <a:solidFill>
                  <a:schemeClr val="bg1">
                    <a:lumMod val="85000"/>
                  </a:schemeClr>
                </a:solidFill>
                <a:effectLst/>
                <a:latin typeface="Franklin Gothic Heavy" panose="020B0903020102020204" pitchFamily="34" charset="0"/>
                <a:ea typeface="Noto Sans KR Light" panose="020B0300000000000000" pitchFamily="34" charset="-127"/>
              </a:rPr>
              <a:t>EAMRS</a:t>
            </a:r>
            <a:endParaRPr lang="ko-KR" altLang="en-US" sz="100" b="0" dirty="0">
              <a:solidFill>
                <a:schemeClr val="bg1">
                  <a:lumMod val="85000"/>
                </a:schemeClr>
              </a:solidFill>
              <a:latin typeface="Franklin Gothic Heavy" panose="020B0903020102020204" pitchFamily="34" charset="0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13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ECACA08-5946-4F17-6DA6-9D9513480A6D}"/>
              </a:ext>
            </a:extLst>
          </p:cNvPr>
          <p:cNvSpPr/>
          <p:nvPr/>
        </p:nvSpPr>
        <p:spPr>
          <a:xfrm>
            <a:off x="1801964" y="1504082"/>
            <a:ext cx="9211377" cy="12224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59F37C-8C96-1419-DFFD-19235485B36C}"/>
              </a:ext>
            </a:extLst>
          </p:cNvPr>
          <p:cNvSpPr/>
          <p:nvPr/>
        </p:nvSpPr>
        <p:spPr>
          <a:xfrm>
            <a:off x="1801964" y="2957496"/>
            <a:ext cx="9211377" cy="12224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BB1146B-47E4-EB3F-A11C-BB5A79844E8B}"/>
              </a:ext>
            </a:extLst>
          </p:cNvPr>
          <p:cNvSpPr/>
          <p:nvPr/>
        </p:nvSpPr>
        <p:spPr>
          <a:xfrm>
            <a:off x="1801964" y="4410911"/>
            <a:ext cx="9211377" cy="12224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4B51FC-CDA0-3981-374C-7353F750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368D4-4904-E692-7615-7CFD29096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882" y="3045946"/>
            <a:ext cx="9376903" cy="929229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20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음원 데이터베이스 자체 제작을 통한 독창성 향상</a:t>
            </a:r>
            <a:endParaRPr lang="en-US" altLang="ko-KR" sz="2000" kern="0" spc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indent="0" fontAlgn="base">
              <a:lnSpc>
                <a:spcPct val="160000"/>
              </a:lnSpc>
              <a:spcBef>
                <a:spcPts val="0"/>
              </a:spcBef>
              <a:buNone/>
            </a:pPr>
            <a:r>
              <a:rPr lang="ko-KR" altLang="en-US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음원 </a:t>
            </a:r>
            <a:r>
              <a:rPr lang="ko-KR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데이터베이스 자체 제작을 통한 독자적인 음악 라이브러리를 보유</a:t>
            </a:r>
            <a:r>
              <a:rPr lang="en-US" altLang="ko-KR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독창성 향상</a:t>
            </a:r>
            <a:endParaRPr lang="ko-KR" altLang="en-US" sz="1600" kern="0" spc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2E752-A92A-53BB-9DAD-F314AA195384}"/>
              </a:ext>
            </a:extLst>
          </p:cNvPr>
          <p:cNvSpPr txBox="1"/>
          <p:nvPr/>
        </p:nvSpPr>
        <p:spPr>
          <a:xfrm>
            <a:off x="1901883" y="1578230"/>
            <a:ext cx="9376903" cy="929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유사한 음악이 없는지 비교</a:t>
            </a:r>
            <a:r>
              <a:rPr lang="en-US" altLang="ko-KR" sz="20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수정이 필요한 구간과 이에 대한 솔루션 제공</a:t>
            </a:r>
            <a:endParaRPr lang="en-US" altLang="ko-KR" sz="2000" kern="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분석 결과를 토대로 표절 가이드라인을 구체적으로 제시하여 표절 의혹에 대한 의견에 뒷받침</a:t>
            </a:r>
            <a:endParaRPr lang="en-US" altLang="ko-KR" sz="1600" kern="0" spc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19BE8A-0B17-36C0-C87D-FA3719708BFE}"/>
              </a:ext>
            </a:extLst>
          </p:cNvPr>
          <p:cNvSpPr txBox="1"/>
          <p:nvPr/>
        </p:nvSpPr>
        <p:spPr>
          <a:xfrm>
            <a:off x="1928102" y="4513662"/>
            <a:ext cx="9479005" cy="87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음원 데이터베이스를 활용하여 기존 </a:t>
            </a:r>
            <a:r>
              <a:rPr kumimoji="1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AI </a:t>
            </a:r>
            <a:r>
              <a:rPr kumimoji="1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작곡 서비스의 단점 개선</a:t>
            </a:r>
            <a:endParaRPr kumimoji="1"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음원 분위기 감성사전</a:t>
            </a:r>
            <a:r>
              <a:rPr lang="en-US" altLang="ko-KR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음원 장르사전을 통해 곡의 흐름이 자연스럽고 조화로운 </a:t>
            </a:r>
            <a:r>
              <a:rPr lang="en-US" altLang="ko-KR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AI </a:t>
            </a:r>
            <a:r>
              <a:rPr lang="ko-KR" altLang="en-US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작곡 서비스 제공 가능</a:t>
            </a:r>
            <a:r>
              <a:rPr lang="en-US" altLang="ko-KR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kumimoji="1" lang="ko-Kore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EC70DBA-BB97-A6CA-7522-00BBE68B0AC6}"/>
              </a:ext>
            </a:extLst>
          </p:cNvPr>
          <p:cNvSpPr/>
          <p:nvPr/>
        </p:nvSpPr>
        <p:spPr>
          <a:xfrm>
            <a:off x="1024656" y="1917949"/>
            <a:ext cx="383542" cy="383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B34748-478B-D0B6-C7C1-F4A812B7A42F}"/>
              </a:ext>
            </a:extLst>
          </p:cNvPr>
          <p:cNvSpPr/>
          <p:nvPr/>
        </p:nvSpPr>
        <p:spPr>
          <a:xfrm>
            <a:off x="1024656" y="3376929"/>
            <a:ext cx="383542" cy="383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33E2B76-9015-D82E-5D5F-760E85B48E0C}"/>
              </a:ext>
            </a:extLst>
          </p:cNvPr>
          <p:cNvSpPr/>
          <p:nvPr/>
        </p:nvSpPr>
        <p:spPr>
          <a:xfrm>
            <a:off x="1024656" y="4835909"/>
            <a:ext cx="383542" cy="383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169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74578-35BA-CE9F-77DE-8A4BC19ED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8278" y="2941637"/>
            <a:ext cx="4055444" cy="974726"/>
          </a:xfrm>
        </p:spPr>
        <p:txBody>
          <a:bodyPr/>
          <a:lstStyle/>
          <a:p>
            <a:r>
              <a: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감사합니다</a:t>
            </a:r>
            <a:r>
              <a:rPr lang="en-US" altLang="ko-KR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</a:t>
            </a:r>
            <a:endParaRPr lang="ko-KR" altLang="en-US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26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D278A13-510F-A46C-CE59-931B62E6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399" y="2862262"/>
            <a:ext cx="4521202" cy="1133475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 </a:t>
            </a:r>
            <a:r>
              <a:rPr lang="ko-KR" altLang="en-US" sz="5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제안배경</a:t>
            </a:r>
            <a:endParaRPr lang="ko-KR" altLang="en-US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019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3C72F53-E5A3-B014-5072-3D91C6E2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rPr>
              <a:t>제안배경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B7F5D7E-4614-E0BF-B8D1-E4FE6889143A}"/>
              </a:ext>
            </a:extLst>
          </p:cNvPr>
          <p:cNvSpPr/>
          <p:nvPr/>
        </p:nvSpPr>
        <p:spPr>
          <a:xfrm>
            <a:off x="1801964" y="1504082"/>
            <a:ext cx="9211377" cy="12224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93C73F3-4DC7-289F-E6AF-FF208E8A39FC}"/>
              </a:ext>
            </a:extLst>
          </p:cNvPr>
          <p:cNvSpPr/>
          <p:nvPr/>
        </p:nvSpPr>
        <p:spPr>
          <a:xfrm>
            <a:off x="1801964" y="2957496"/>
            <a:ext cx="9211377" cy="12224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B680EC0-807F-5C42-E0F5-011E68624C55}"/>
              </a:ext>
            </a:extLst>
          </p:cNvPr>
          <p:cNvSpPr/>
          <p:nvPr/>
        </p:nvSpPr>
        <p:spPr>
          <a:xfrm>
            <a:off x="1801964" y="4410911"/>
            <a:ext cx="9211377" cy="12224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87930-C3E1-74E7-7E93-F188EF8DAA32}"/>
              </a:ext>
            </a:extLst>
          </p:cNvPr>
          <p:cNvSpPr txBox="1"/>
          <p:nvPr/>
        </p:nvSpPr>
        <p:spPr>
          <a:xfrm>
            <a:off x="1955967" y="1618079"/>
            <a:ext cx="9211377" cy="879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최근에 불거진 모 작곡가의 음원 표절 논란으로 인해 저작권 침해에 대한 심각성 대두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표절에 대한 음반 산업 증진 및 음원 저작권 침해를 예방</a:t>
            </a:r>
            <a:endParaRPr lang="en-US" altLang="ko-KR" sz="1600" kern="0" spc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F30FA-EB57-98D1-594C-2DA8B9346AB7}"/>
              </a:ext>
            </a:extLst>
          </p:cNvPr>
          <p:cNvSpPr txBox="1"/>
          <p:nvPr/>
        </p:nvSpPr>
        <p:spPr>
          <a:xfrm>
            <a:off x="1955968" y="3076525"/>
            <a:ext cx="9211376" cy="879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음원 빅데이터 및 작곡 라이브러리 부족으로 인한 한국 음원시장의 독창성 부족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데이터베이스 제작을 통하여 음악 창작 및 음악 산업을 증진</a:t>
            </a:r>
            <a:endParaRPr lang="en-US" altLang="ko-KR" sz="1600" kern="0" spc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29AF7-01DD-86CC-3DBE-D6E244338A8B}"/>
              </a:ext>
            </a:extLst>
          </p:cNvPr>
          <p:cNvSpPr txBox="1"/>
          <p:nvPr/>
        </p:nvSpPr>
        <p:spPr>
          <a:xfrm>
            <a:off x="2017327" y="4534107"/>
            <a:ext cx="9150017" cy="879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현재 시장에 나와있는 </a:t>
            </a:r>
            <a:r>
              <a:rPr lang="en-US" altLang="ko-KR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AI</a:t>
            </a: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작곡</a:t>
            </a:r>
            <a:r>
              <a:rPr lang="en-US" altLang="ko-KR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서비스의 경우</a:t>
            </a:r>
            <a:r>
              <a:rPr lang="en-US" altLang="ko-KR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곡의 흐름이 부자연스럽고 단조로움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곡의 분위기를 고려하여 각각의 트랙별로 악기와 흐름에 맞게 추천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2E23E48-8298-3750-8A72-F673F2268C37}"/>
              </a:ext>
            </a:extLst>
          </p:cNvPr>
          <p:cNvSpPr/>
          <p:nvPr/>
        </p:nvSpPr>
        <p:spPr>
          <a:xfrm>
            <a:off x="1024656" y="1917949"/>
            <a:ext cx="383542" cy="383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4273A7C-8A10-A7E1-3780-995FC8805659}"/>
              </a:ext>
            </a:extLst>
          </p:cNvPr>
          <p:cNvSpPr/>
          <p:nvPr/>
        </p:nvSpPr>
        <p:spPr>
          <a:xfrm>
            <a:off x="1024656" y="3376929"/>
            <a:ext cx="383542" cy="383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9D60FAE-7644-6BBE-0AAD-A6CEFE659DDF}"/>
              </a:ext>
            </a:extLst>
          </p:cNvPr>
          <p:cNvSpPr/>
          <p:nvPr/>
        </p:nvSpPr>
        <p:spPr>
          <a:xfrm>
            <a:off x="1024656" y="4835909"/>
            <a:ext cx="383542" cy="3835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40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479B0-8D0F-C3BA-0C02-AE990F35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899" y="2862262"/>
            <a:ext cx="4394202" cy="1133475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 </a:t>
            </a:r>
            <a:r>
              <a:rPr lang="ko-KR" altLang="en-US" sz="54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핵심내용</a:t>
            </a:r>
            <a:endParaRPr lang="ko-KR" altLang="en-US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72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95886B6-5305-3486-FE26-BE65501EB563}"/>
              </a:ext>
            </a:extLst>
          </p:cNvPr>
          <p:cNvSpPr/>
          <p:nvPr/>
        </p:nvSpPr>
        <p:spPr>
          <a:xfrm>
            <a:off x="441825" y="2543539"/>
            <a:ext cx="5498432" cy="2642982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A122A15-C30E-6F49-01AB-7C8FF9CF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핵심내용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96D40-70C9-0F42-D157-3AEE00D26264}"/>
              </a:ext>
            </a:extLst>
          </p:cNvPr>
          <p:cNvSpPr txBox="1"/>
          <p:nvPr/>
        </p:nvSpPr>
        <p:spPr>
          <a:xfrm>
            <a:off x="617625" y="3526539"/>
            <a:ext cx="1612963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MIDI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학습데이터 추출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205CD-C9F4-99AA-920F-8FD0D03B7F07}"/>
              </a:ext>
            </a:extLst>
          </p:cNvPr>
          <p:cNvSpPr txBox="1"/>
          <p:nvPr/>
        </p:nvSpPr>
        <p:spPr>
          <a:xfrm>
            <a:off x="2551575" y="2820687"/>
            <a:ext cx="136888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음원 분위기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감성사전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학습모델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13E06-E139-BC94-9FEB-711B59C7CE86}"/>
              </a:ext>
            </a:extLst>
          </p:cNvPr>
          <p:cNvSpPr txBox="1"/>
          <p:nvPr/>
        </p:nvSpPr>
        <p:spPr>
          <a:xfrm>
            <a:off x="2538283" y="4177226"/>
            <a:ext cx="1382174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음원 장르사전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학습모델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2238B-D53E-567F-005C-31771E77AA3E}"/>
              </a:ext>
            </a:extLst>
          </p:cNvPr>
          <p:cNvSpPr txBox="1"/>
          <p:nvPr/>
        </p:nvSpPr>
        <p:spPr>
          <a:xfrm>
            <a:off x="4228152" y="3526539"/>
            <a:ext cx="1512247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학습 데이터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데이터베이스화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A83AE-8198-57DC-16DB-B3022AF437E7}"/>
              </a:ext>
            </a:extLst>
          </p:cNvPr>
          <p:cNvSpPr txBox="1"/>
          <p:nvPr/>
        </p:nvSpPr>
        <p:spPr>
          <a:xfrm>
            <a:off x="6284048" y="3634260"/>
            <a:ext cx="139510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Muse Gan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378F7-D3D4-EBC1-3A2E-81126BB4D2CF}"/>
              </a:ext>
            </a:extLst>
          </p:cNvPr>
          <p:cNvSpPr txBox="1"/>
          <p:nvPr/>
        </p:nvSpPr>
        <p:spPr>
          <a:xfrm>
            <a:off x="8210051" y="3526539"/>
            <a:ext cx="1443666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유사도 측정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및 시각화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9B5FA-76DF-F25E-DB15-0E9CEC5F6636}"/>
              </a:ext>
            </a:extLst>
          </p:cNvPr>
          <p:cNvSpPr txBox="1"/>
          <p:nvPr/>
        </p:nvSpPr>
        <p:spPr>
          <a:xfrm>
            <a:off x="10036844" y="3526539"/>
            <a:ext cx="1443666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유사도 구간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추천 서비스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0BE41-3086-010C-309E-0F0974D6FA09}"/>
              </a:ext>
            </a:extLst>
          </p:cNvPr>
          <p:cNvSpPr txBox="1"/>
          <p:nvPr/>
        </p:nvSpPr>
        <p:spPr>
          <a:xfrm flipH="1">
            <a:off x="1548311" y="2048924"/>
            <a:ext cx="349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음원 데이터 베이스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33B8B8-12D2-F0F3-BC44-C39B064F322C}"/>
              </a:ext>
            </a:extLst>
          </p:cNvPr>
          <p:cNvSpPr txBox="1"/>
          <p:nvPr/>
        </p:nvSpPr>
        <p:spPr>
          <a:xfrm flipH="1">
            <a:off x="8039100" y="2710873"/>
            <a:ext cx="349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음원 추천 서비스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7D614-1450-38F8-CE9E-7D17BD6DC09A}"/>
              </a:ext>
            </a:extLst>
          </p:cNvPr>
          <p:cNvSpPr txBox="1"/>
          <p:nvPr/>
        </p:nvSpPr>
        <p:spPr>
          <a:xfrm>
            <a:off x="4293188" y="4151694"/>
            <a:ext cx="13821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595FE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*곡 이름 기준 매핑</a:t>
            </a:r>
            <a:endParaRPr lang="ko-KR" altLang="en-US" sz="1200" dirty="0">
              <a:solidFill>
                <a:srgbClr val="595FE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BA8761-10D2-2CD8-AB5C-8D2422DD8CD0}"/>
              </a:ext>
            </a:extLst>
          </p:cNvPr>
          <p:cNvSpPr/>
          <p:nvPr/>
        </p:nvSpPr>
        <p:spPr>
          <a:xfrm>
            <a:off x="7942849" y="3255265"/>
            <a:ext cx="3771230" cy="1127322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B220A4-D4AF-37F0-25B3-2227BCDD4FDE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230588" y="3236186"/>
            <a:ext cx="320987" cy="582741"/>
          </a:xfrm>
          <a:prstGeom prst="straightConnector1">
            <a:avLst/>
          </a:prstGeom>
          <a:ln w="19050">
            <a:solidFill>
              <a:srgbClr val="595F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38FBE9C-0F95-468D-C0CA-513391952B45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230588" y="3818927"/>
            <a:ext cx="307695" cy="650687"/>
          </a:xfrm>
          <a:prstGeom prst="straightConnector1">
            <a:avLst/>
          </a:prstGeom>
          <a:ln w="19050">
            <a:solidFill>
              <a:srgbClr val="595F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9654B7-A951-399A-099A-9B3A7D062D21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920457" y="3236186"/>
            <a:ext cx="307695" cy="582741"/>
          </a:xfrm>
          <a:prstGeom prst="straightConnector1">
            <a:avLst/>
          </a:prstGeom>
          <a:ln w="19050">
            <a:solidFill>
              <a:srgbClr val="595F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EC8855B-74C2-C6C8-FBE6-92C48026943E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920457" y="3818927"/>
            <a:ext cx="307695" cy="650687"/>
          </a:xfrm>
          <a:prstGeom prst="straightConnector1">
            <a:avLst/>
          </a:prstGeom>
          <a:ln w="19050">
            <a:solidFill>
              <a:srgbClr val="595FE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E3BF776-3F04-F37F-0B16-4F78580737A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740399" y="3818926"/>
            <a:ext cx="543649" cy="1"/>
          </a:xfrm>
          <a:prstGeom prst="straightConnector1">
            <a:avLst/>
          </a:prstGeom>
          <a:ln w="19050">
            <a:solidFill>
              <a:srgbClr val="595F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0548A9E-BC30-0C9B-A1FA-13FDFE6404C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679155" y="3818926"/>
            <a:ext cx="530896" cy="1"/>
          </a:xfrm>
          <a:prstGeom prst="straightConnector1">
            <a:avLst/>
          </a:prstGeom>
          <a:ln w="19050">
            <a:solidFill>
              <a:srgbClr val="595F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C32106E-2C46-D178-CB42-B401EC68855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9653717" y="3818927"/>
            <a:ext cx="383127" cy="0"/>
          </a:xfrm>
          <a:prstGeom prst="straightConnector1">
            <a:avLst/>
          </a:prstGeom>
          <a:ln w="19050">
            <a:solidFill>
              <a:srgbClr val="595F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03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5C444-E9CC-0177-9D94-AEF0CC83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0" y="2862262"/>
            <a:ext cx="4267200" cy="1133475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 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세부내용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06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99F2E54-B9DD-9E62-497A-EEA15B75C535}"/>
              </a:ext>
            </a:extLst>
          </p:cNvPr>
          <p:cNvSpPr/>
          <p:nvPr/>
        </p:nvSpPr>
        <p:spPr>
          <a:xfrm>
            <a:off x="838200" y="1321777"/>
            <a:ext cx="10490200" cy="4785946"/>
          </a:xfrm>
          <a:prstGeom prst="roundRect">
            <a:avLst>
              <a:gd name="adj" fmla="val 105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693A15D-A7B6-B232-DA64-012E5B50A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활용 데이터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C0B2E8C-F75D-D5C9-5D85-1FE2BC37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00463"/>
            <a:ext cx="9728200" cy="4028574"/>
          </a:xfrm>
        </p:spPr>
        <p:txBody>
          <a:bodyPr>
            <a:normAutofit/>
          </a:bodyPr>
          <a:lstStyle/>
          <a:p>
            <a:pPr marL="457200" marR="0" lvl="0" indent="-45720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자체 대규모 데이터베이스의 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MIDI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</a:t>
            </a:r>
          </a:p>
          <a:p>
            <a:pPr marL="457200" indent="-457200" algn="just" fontAlgn="base">
              <a:lnSpc>
                <a:spcPct val="2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음원 사이트 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(ex. 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유튜브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멜론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지니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MIDI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</a:t>
            </a:r>
          </a:p>
          <a:p>
            <a:pPr marL="457200" marR="0" lvl="0" indent="-45720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감성 분석을 위한 음악의 템포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역동성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진폭변화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밝기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잡음 등 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가지 음악의 요소</a:t>
            </a:r>
          </a:p>
          <a:p>
            <a:pPr marL="457200" marR="0" lvl="0" indent="-45720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장르 파악을 위한 음악의 템포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박자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멜로디의 높낮이</a:t>
            </a:r>
            <a:r>
              <a:rPr lang="en-US" altLang="ko-KR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악기 등의 음악의 요소</a:t>
            </a:r>
          </a:p>
          <a:p>
            <a:pPr marL="457200" marR="0" lvl="0" indent="-45720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올레 뮤직의 감성 추천 서비스와 </a:t>
            </a:r>
            <a:r>
              <a:rPr lang="ko-KR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음원 커뮤니티</a:t>
            </a:r>
            <a:r>
              <a:rPr lang="ko-KR" altLang="en-US" sz="2000" kern="10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에서 감성에 따라 분류한 샘플 음악</a:t>
            </a:r>
          </a:p>
        </p:txBody>
      </p:sp>
    </p:spTree>
    <p:extLst>
      <p:ext uri="{BB962C8B-B14F-4D97-AF65-F5344CB8AC3E}">
        <p14:creationId xmlns:p14="http://schemas.microsoft.com/office/powerpoint/2010/main" val="413529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A122A15-C30E-6F49-01AB-7C8FF9CF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MIDI </a:t>
            </a:r>
            <a:r>
              <a:rPr lang="ko-KR" altLang="en-US" b="1" kern="0" spc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파일에서 음원 정보 추출</a:t>
            </a:r>
            <a:endParaRPr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2C609DE4-84FA-BF04-2A0B-66302982A8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570397"/>
              </p:ext>
            </p:extLst>
          </p:nvPr>
        </p:nvGraphicFramePr>
        <p:xfrm>
          <a:off x="3227714" y="1199549"/>
          <a:ext cx="5736569" cy="4098568"/>
        </p:xfrm>
        <a:graphic>
          <a:graphicData uri="http://schemas.openxmlformats.org/drawingml/2006/table">
            <a:tbl>
              <a:tblPr/>
              <a:tblGrid>
                <a:gridCol w="2576320">
                  <a:extLst>
                    <a:ext uri="{9D8B030D-6E8A-4147-A177-3AD203B41FA5}">
                      <a16:colId xmlns:a16="http://schemas.microsoft.com/office/drawing/2014/main" val="2512989201"/>
                    </a:ext>
                  </a:extLst>
                </a:gridCol>
                <a:gridCol w="3160249">
                  <a:extLst>
                    <a:ext uri="{9D8B030D-6E8A-4147-A177-3AD203B41FA5}">
                      <a16:colId xmlns:a16="http://schemas.microsoft.com/office/drawing/2014/main" val="540878843"/>
                    </a:ext>
                  </a:extLst>
                </a:gridCol>
              </a:tblGrid>
              <a:tr h="3572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 dirty="0">
                          <a:solidFill>
                            <a:schemeClr val="bg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Features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595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F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solidFill>
                            <a:schemeClr val="bg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95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78805"/>
                  </a:ext>
                </a:extLst>
              </a:tr>
              <a:tr h="3572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Note on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음의 시작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555585"/>
                  </a:ext>
                </a:extLst>
              </a:tr>
              <a:tr h="3572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Note off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음의 끝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81064"/>
                  </a:ext>
                </a:extLst>
              </a:tr>
              <a:tr h="3572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Note duration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음의 길이 </a:t>
                      </a:r>
                      <a:r>
                        <a:rPr lang="en-US" altLang="ko-KR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note on ~ note off)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807767"/>
                  </a:ext>
                </a:extLst>
              </a:tr>
              <a:tr h="3572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Time shift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박자의 이동</a:t>
                      </a:r>
                      <a:r>
                        <a:rPr lang="en-US" altLang="ko-KR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분할 병합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754100"/>
                  </a:ext>
                </a:extLst>
              </a:tr>
              <a:tr h="3572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Position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음의 위치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682010"/>
                  </a:ext>
                </a:extLst>
              </a:tr>
              <a:tr h="3572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Bar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마디의 개수 마디의 </a:t>
                      </a:r>
                      <a:r>
                        <a:rPr lang="en-US" altLang="ko-KR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number</a:t>
                      </a:r>
                      <a:endParaRPr lang="ko-KR" altLang="en-US" sz="1600" kern="0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673515"/>
                  </a:ext>
                </a:extLst>
              </a:tr>
              <a:tr h="4170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Program Select/instrument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악기 선택 악기 정보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531908"/>
                  </a:ext>
                </a:extLst>
              </a:tr>
              <a:tr h="3572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Track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악기의 트랙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238622"/>
                  </a:ext>
                </a:extLst>
              </a:tr>
              <a:tr h="3572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Velocity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음의 세기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601490"/>
                  </a:ext>
                </a:extLst>
              </a:tr>
              <a:tr h="3572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Tempo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노래의 속도</a:t>
                      </a:r>
                    </a:p>
                  </a:txBody>
                  <a:tcPr marL="69226" marR="69226" marT="19139" marB="19139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894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A769DDE-969B-7BB4-4420-C8EEDD3660FB}"/>
              </a:ext>
            </a:extLst>
          </p:cNvPr>
          <p:cNvSpPr txBox="1"/>
          <p:nvPr/>
        </p:nvSpPr>
        <p:spPr>
          <a:xfrm>
            <a:off x="3346154" y="5630180"/>
            <a:ext cx="5499690" cy="729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MIDI </a:t>
            </a: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파일의 </a:t>
            </a:r>
            <a:r>
              <a:rPr lang="en-US" altLang="ko-KR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Features </a:t>
            </a: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정보를 작곡 요소별로 나눔</a:t>
            </a:r>
          </a:p>
          <a:p>
            <a:pPr marL="0" marR="0" indent="0" algn="ctr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작곡 요소 데이터를 </a:t>
            </a:r>
            <a:r>
              <a:rPr lang="ko-KR" altLang="en-US" sz="1800" kern="0" spc="0" dirty="0" err="1">
                <a:solidFill>
                  <a:srgbClr val="281E85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수치화</a:t>
            </a:r>
            <a:r>
              <a:rPr lang="ko-KR" altLang="en-US" sz="1800" kern="0" spc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하여</a:t>
            </a:r>
            <a:r>
              <a:rPr lang="ko-KR" altLang="en-US" sz="18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추출 </a:t>
            </a:r>
          </a:p>
        </p:txBody>
      </p:sp>
    </p:spTree>
    <p:extLst>
      <p:ext uri="{BB962C8B-B14F-4D97-AF65-F5344CB8AC3E}">
        <p14:creationId xmlns:p14="http://schemas.microsoft.com/office/powerpoint/2010/main" val="1034510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590</Words>
  <Application>Microsoft Office PowerPoint</Application>
  <PresentationFormat>와이드스크린</PresentationFormat>
  <Paragraphs>114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Noto Sans KR</vt:lpstr>
      <vt:lpstr>Noto Sans KR Medium</vt:lpstr>
      <vt:lpstr>Noto Sans KR Black</vt:lpstr>
      <vt:lpstr>Franklin Gothic Heavy</vt:lpstr>
      <vt:lpstr>Arial</vt:lpstr>
      <vt:lpstr>Office 테마</vt:lpstr>
      <vt:lpstr>EAMRS 감성분석을 통한 멜로디 추천 서비스</vt:lpstr>
      <vt:lpstr>Contents</vt:lpstr>
      <vt:lpstr>01 제안배경</vt:lpstr>
      <vt:lpstr>제안배경</vt:lpstr>
      <vt:lpstr>02 핵심내용</vt:lpstr>
      <vt:lpstr>핵심내용</vt:lpstr>
      <vt:lpstr>03 세부내용</vt:lpstr>
      <vt:lpstr>활용 데이터</vt:lpstr>
      <vt:lpstr>1. MIDI 파일에서 음원 정보 추출</vt:lpstr>
      <vt:lpstr>2. 음원 분위기 : 감성사전을 통한 음원 분위기 추출</vt:lpstr>
      <vt:lpstr>3. 음원 장르 : 분석 모델을 통한 음원 장르 추출</vt:lpstr>
      <vt:lpstr>4. 1~3번에서 추출한 정보로 데이터베이스 구축</vt:lpstr>
      <vt:lpstr>5. 데이터베이스에 추출한 정보를 Muse GAN을 이용하여 학습</vt:lpstr>
      <vt:lpstr>6. 학습 모델을 통해 유사도 측정 및 시각화</vt:lpstr>
      <vt:lpstr>6. 학습 모델을 통해 유사도 측정 및 시각화</vt:lpstr>
      <vt:lpstr>7. 유사도가 높은 구간에 대하여 추천 서비스 구현</vt:lpstr>
      <vt:lpstr>7. 유사도가 높은 구간에 대하여 추천 서비스 구현</vt:lpstr>
      <vt:lpstr>04 사업화 및 기대효과</vt:lpstr>
      <vt:lpstr>사업화 방안</vt:lpstr>
      <vt:lpstr>기대효과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감성분석을 통한 멜로디 추천 서비스 EAMRS</dc:title>
  <dc:subject/>
  <dc:creator>Han Dasol</dc:creator>
  <cp:keywords/>
  <dc:description/>
  <cp:lastModifiedBy>Han Dasol</cp:lastModifiedBy>
  <cp:revision>17</cp:revision>
  <dcterms:created xsi:type="dcterms:W3CDTF">2022-12-10T06:35:09Z</dcterms:created>
  <dcterms:modified xsi:type="dcterms:W3CDTF">2022-12-12T13:45:47Z</dcterms:modified>
  <cp:category/>
</cp:coreProperties>
</file>